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4" r:id="rId5"/>
    <p:sldId id="263" r:id="rId6"/>
  </p:sldIdLst>
  <p:sldSz cx="9144000" cy="6858000" type="screen4x3"/>
  <p:notesSz cx="7010400" cy="92233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msa_CO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78" y="5867400"/>
            <a:ext cx="123092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Amsa_COL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5" y="528641"/>
            <a:ext cx="3030415" cy="598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Presentation Title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4889989" y="2295946"/>
            <a:ext cx="3670788" cy="586957"/>
          </a:xfrm>
        </p:spPr>
        <p:txBody>
          <a:bodyPr>
            <a:spAutoFit/>
          </a:bodyPr>
          <a:lstStyle>
            <a:lvl1pPr>
              <a:defRPr sz="3200" noProof="1"/>
            </a:lvl1pPr>
          </a:lstStyle>
          <a:p>
            <a:endParaRPr lang="it-IT" noProof="1"/>
          </a:p>
        </p:txBody>
      </p:sp>
      <p:sp>
        <p:nvSpPr>
          <p:cNvPr id="2051" name="Sub Title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889989" y="3065463"/>
            <a:ext cx="3670788" cy="463846"/>
          </a:xfrm>
        </p:spPr>
        <p:txBody>
          <a:bodyPr tIns="46800" bIns="46800">
            <a:sp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FontTx/>
              <a:buNone/>
              <a:defRPr noProof="1"/>
            </a:lvl1pPr>
          </a:lstStyle>
          <a:p>
            <a:endParaRPr lang="it-IT" noProof="1"/>
          </a:p>
        </p:txBody>
      </p:sp>
    </p:spTree>
    <p:extLst>
      <p:ext uri="{BB962C8B-B14F-4D97-AF65-F5344CB8AC3E}">
        <p14:creationId xmlns:p14="http://schemas.microsoft.com/office/powerpoint/2010/main" val="3449546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049671-32C5-4497-B61F-CCB72828E9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362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05954" y="323850"/>
            <a:ext cx="2095500" cy="558165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17989" y="323850"/>
            <a:ext cx="6147288" cy="558165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1BBAE-A26A-444E-BCAD-DE6040FFDCB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2895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74F59-4733-4410-8FD3-E7819F9A5ED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542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435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435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29487-D128-4CB1-BD9D-3AA737F549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0448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1" y="1163638"/>
            <a:ext cx="4044462" cy="4741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2338" y="1163638"/>
            <a:ext cx="4044462" cy="4741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839F0-3DCD-4C93-8EC0-35C37B03EBC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186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6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6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271" y="1535113"/>
            <a:ext cx="404153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271" y="2174875"/>
            <a:ext cx="40415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4381E-4AFF-4905-8F84-2A4B2EB2691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528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7D7DE-7133-405F-AADE-8CEE3576703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67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D4074-E50E-4DAE-9977-46C178C58AD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459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435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538" y="273053"/>
            <a:ext cx="511126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43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1ED83-AACD-43DE-9280-501F03FCF75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7249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166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166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166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A1D67-21B4-40B1-9545-6C215C44DF7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19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1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gray">
          <a:xfrm>
            <a:off x="317990" y="323850"/>
            <a:ext cx="838346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800" tIns="46800" rIns="46800" bIns="46800" numCol="1" anchor="b" anchorCtr="0" compatLnSpc="1">
            <a:prstTxWarp prst="textNoShape">
              <a:avLst/>
            </a:prstTxWarp>
          </a:bodyPr>
          <a:lstStyle/>
          <a:p>
            <a:pPr lvl="0"/>
            <a:endParaRPr lang="it-IT" noProof="1" smtClean="0"/>
          </a:p>
        </p:txBody>
      </p:sp>
      <p:sp>
        <p:nvSpPr>
          <p:cNvPr id="1027" name="Notes" hidden="1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08086" y="6483350"/>
            <a:ext cx="577361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0" tIns="0" rIns="0" bIns="0" anchor="b">
            <a:spAutoFit/>
          </a:bodyPr>
          <a:lstStyle>
            <a:lvl1pPr marL="176213" indent="-176213" algn="ctr" defTabSz="839788" eaLnBrk="0" hangingPunct="0">
              <a:spcBef>
                <a:spcPct val="20000"/>
              </a:spcBef>
              <a:buChar char="•"/>
              <a:defRPr u="sng"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1pPr>
            <a:lvl2pPr marL="742950" indent="-285750" algn="ctr" defTabSz="839788" eaLnBrk="0" hangingPunct="0">
              <a:spcBef>
                <a:spcPct val="20000"/>
              </a:spcBef>
              <a:buChar char="•"/>
              <a:defRPr u="sng"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2pPr>
            <a:lvl3pPr marL="1143000" indent="-228600" algn="ctr" defTabSz="839788" eaLnBrk="0" hangingPunct="0">
              <a:spcBef>
                <a:spcPct val="20000"/>
              </a:spcBef>
              <a:buChar char="•"/>
              <a:defRPr u="sng"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3pPr>
            <a:lvl4pPr marL="1600200" indent="-228600" algn="ctr" defTabSz="839788" eaLnBrk="0" hangingPunct="0">
              <a:spcBef>
                <a:spcPct val="20000"/>
              </a:spcBef>
              <a:buChar char="•"/>
              <a:defRPr u="sng"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4pPr>
            <a:lvl5pPr marL="2057400" indent="-228600" algn="ctr" defTabSz="839788" eaLnBrk="0" hangingPunct="0">
              <a:spcBef>
                <a:spcPct val="20000"/>
              </a:spcBef>
              <a:buChar char="•"/>
              <a:defRPr u="sng"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5pPr>
            <a:lvl6pPr marL="2514600" indent="-228600" algn="ctr" defTabSz="8397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u="sng"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6pPr>
            <a:lvl7pPr marL="2971800" indent="-228600" algn="ctr" defTabSz="8397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u="sng"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7pPr>
            <a:lvl8pPr marL="3429000" indent="-228600" algn="ctr" defTabSz="8397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u="sng"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8pPr>
            <a:lvl9pPr marL="3886200" indent="-228600" algn="ctr" defTabSz="839788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u="sng">
                <a:solidFill>
                  <a:schemeClr val="tx1"/>
                </a:solidFill>
                <a:latin typeface="Verdana" pitchFamily="34" charset="0"/>
                <a:ea typeface="ヒラギノ角ゴ Pro W3"/>
                <a:cs typeface="ヒラギノ角ゴ Pro W3"/>
              </a:defRPr>
            </a:lvl9pPr>
          </a:lstStyle>
          <a:p>
            <a:pPr algn="l" fontAlgn="t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it-IT" sz="1000" u="none" noProof="1" smtClean="0">
              <a:solidFill>
                <a:srgbClr val="000000"/>
              </a:solidFill>
            </a:endParaRPr>
          </a:p>
        </p:txBody>
      </p:sp>
      <p:sp>
        <p:nvSpPr>
          <p:cNvPr id="1028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63638"/>
            <a:ext cx="8229600" cy="474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800" tIns="45720" rIns="4680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</p:txBody>
      </p:sp>
      <p:sp>
        <p:nvSpPr>
          <p:cNvPr id="1029" name="Rectangle 19"/>
          <p:cNvSpPr>
            <a:spLocks noChangeArrowheads="1"/>
          </p:cNvSpPr>
          <p:nvPr userDrawn="1"/>
        </p:nvSpPr>
        <p:spPr bwMode="auto">
          <a:xfrm>
            <a:off x="1443404" y="6578601"/>
            <a:ext cx="6254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" u="sng">
                <a:solidFill>
                  <a:srgbClr val="39A642"/>
                </a:solidFill>
              </a:rPr>
              <a:t>This information was prepared by Amsa and it is not to be relied on by any 3rd party without Amsa’s prior written consent.</a:t>
            </a:r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09490" y="6548441"/>
            <a:ext cx="39858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spcBef>
                <a:spcPct val="0"/>
              </a:spcBef>
              <a:buFontTx/>
              <a:buNone/>
              <a:defRPr sz="1000">
                <a:solidFill>
                  <a:srgbClr val="259E44"/>
                </a:solidFill>
                <a:ea typeface="ヒラギノ角ゴ Pro W3" pitchFamily="100" charset="-128"/>
                <a:cs typeface="+mn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FF03DC19-CC30-404E-BA3A-A8B91D9F1108}" type="slidenum">
              <a:rPr lang="it-IT" u="sng"/>
              <a:pPr fontAlgn="base">
                <a:spcAft>
                  <a:spcPct val="0"/>
                </a:spcAft>
                <a:defRPr/>
              </a:pPr>
              <a:t>‹N›</a:t>
            </a:fld>
            <a:endParaRPr lang="it-IT" u="sng">
              <a:solidFill>
                <a:srgbClr val="01AEF0"/>
              </a:solidFill>
            </a:endParaRPr>
          </a:p>
        </p:txBody>
      </p:sp>
      <p:grpSp>
        <p:nvGrpSpPr>
          <p:cNvPr id="1031" name="Group 31"/>
          <p:cNvGrpSpPr>
            <a:grpSpLocks/>
          </p:cNvGrpSpPr>
          <p:nvPr userDrawn="1"/>
        </p:nvGrpSpPr>
        <p:grpSpPr bwMode="auto">
          <a:xfrm>
            <a:off x="322386" y="5715003"/>
            <a:ext cx="537797" cy="582613"/>
            <a:chOff x="150" y="3791"/>
            <a:chExt cx="367" cy="367"/>
          </a:xfrm>
        </p:grpSpPr>
        <p:sp>
          <p:nvSpPr>
            <p:cNvPr id="1042" name="Line 26"/>
            <p:cNvSpPr>
              <a:spLocks noChangeShapeType="1"/>
            </p:cNvSpPr>
            <p:nvPr userDrawn="1"/>
          </p:nvSpPr>
          <p:spPr bwMode="auto">
            <a:xfrm>
              <a:off x="150" y="4149"/>
              <a:ext cx="367" cy="0"/>
            </a:xfrm>
            <a:prstGeom prst="line">
              <a:avLst/>
            </a:prstGeom>
            <a:noFill/>
            <a:ln w="28575">
              <a:solidFill>
                <a:srgbClr val="259E4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>
                <a:solidFill>
                  <a:srgbClr val="000000"/>
                </a:solidFill>
              </a:endParaRPr>
            </a:p>
          </p:txBody>
        </p:sp>
        <p:sp>
          <p:nvSpPr>
            <p:cNvPr id="1043" name="Line 30"/>
            <p:cNvSpPr>
              <a:spLocks noChangeShapeType="1"/>
            </p:cNvSpPr>
            <p:nvPr userDrawn="1"/>
          </p:nvSpPr>
          <p:spPr bwMode="auto">
            <a:xfrm rot="-5400000">
              <a:off x="-31" y="3975"/>
              <a:ext cx="367" cy="0"/>
            </a:xfrm>
            <a:prstGeom prst="line">
              <a:avLst/>
            </a:prstGeom>
            <a:noFill/>
            <a:ln w="28575">
              <a:solidFill>
                <a:srgbClr val="259E4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>
                <a:solidFill>
                  <a:srgbClr val="000000"/>
                </a:solidFill>
              </a:endParaRPr>
            </a:p>
          </p:txBody>
        </p:sp>
      </p:grpSp>
      <p:grpSp>
        <p:nvGrpSpPr>
          <p:cNvPr id="1032" name="Group 32"/>
          <p:cNvGrpSpPr>
            <a:grpSpLocks/>
          </p:cNvGrpSpPr>
          <p:nvPr userDrawn="1"/>
        </p:nvGrpSpPr>
        <p:grpSpPr bwMode="auto">
          <a:xfrm rot="-5400000">
            <a:off x="8255550" y="5738996"/>
            <a:ext cx="582612" cy="537796"/>
            <a:chOff x="150" y="3791"/>
            <a:chExt cx="367" cy="367"/>
          </a:xfrm>
        </p:grpSpPr>
        <p:sp>
          <p:nvSpPr>
            <p:cNvPr id="1040" name="Line 33"/>
            <p:cNvSpPr>
              <a:spLocks noChangeShapeType="1"/>
            </p:cNvSpPr>
            <p:nvPr userDrawn="1"/>
          </p:nvSpPr>
          <p:spPr bwMode="auto">
            <a:xfrm>
              <a:off x="150" y="4149"/>
              <a:ext cx="367" cy="0"/>
            </a:xfrm>
            <a:prstGeom prst="line">
              <a:avLst/>
            </a:prstGeom>
            <a:noFill/>
            <a:ln w="28575">
              <a:solidFill>
                <a:srgbClr val="259E4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>
                <a:solidFill>
                  <a:srgbClr val="000000"/>
                </a:solidFill>
              </a:endParaRPr>
            </a:p>
          </p:txBody>
        </p:sp>
        <p:sp>
          <p:nvSpPr>
            <p:cNvPr id="1041" name="Line 34"/>
            <p:cNvSpPr>
              <a:spLocks noChangeShapeType="1"/>
            </p:cNvSpPr>
            <p:nvPr userDrawn="1"/>
          </p:nvSpPr>
          <p:spPr bwMode="auto">
            <a:xfrm rot="-5400000">
              <a:off x="-31" y="3975"/>
              <a:ext cx="367" cy="0"/>
            </a:xfrm>
            <a:prstGeom prst="line">
              <a:avLst/>
            </a:prstGeom>
            <a:noFill/>
            <a:ln w="28575">
              <a:solidFill>
                <a:srgbClr val="259E4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>
                <a:solidFill>
                  <a:srgbClr val="000000"/>
                </a:solidFill>
              </a:endParaRPr>
            </a:p>
          </p:txBody>
        </p:sp>
      </p:grpSp>
      <p:grpSp>
        <p:nvGrpSpPr>
          <p:cNvPr id="1033" name="Group 35"/>
          <p:cNvGrpSpPr>
            <a:grpSpLocks/>
          </p:cNvGrpSpPr>
          <p:nvPr userDrawn="1"/>
        </p:nvGrpSpPr>
        <p:grpSpPr bwMode="auto">
          <a:xfrm flipV="1">
            <a:off x="322386" y="871538"/>
            <a:ext cx="537797" cy="582612"/>
            <a:chOff x="150" y="3791"/>
            <a:chExt cx="367" cy="367"/>
          </a:xfrm>
        </p:grpSpPr>
        <p:sp>
          <p:nvSpPr>
            <p:cNvPr id="1038" name="Line 36"/>
            <p:cNvSpPr>
              <a:spLocks noChangeShapeType="1"/>
            </p:cNvSpPr>
            <p:nvPr userDrawn="1"/>
          </p:nvSpPr>
          <p:spPr bwMode="auto">
            <a:xfrm>
              <a:off x="150" y="4149"/>
              <a:ext cx="367" cy="0"/>
            </a:xfrm>
            <a:prstGeom prst="line">
              <a:avLst/>
            </a:prstGeom>
            <a:noFill/>
            <a:ln w="28575">
              <a:solidFill>
                <a:srgbClr val="259E4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>
                <a:solidFill>
                  <a:srgbClr val="000000"/>
                </a:solidFill>
              </a:endParaRPr>
            </a:p>
          </p:txBody>
        </p:sp>
        <p:sp>
          <p:nvSpPr>
            <p:cNvPr id="1039" name="Line 37"/>
            <p:cNvSpPr>
              <a:spLocks noChangeShapeType="1"/>
            </p:cNvSpPr>
            <p:nvPr userDrawn="1"/>
          </p:nvSpPr>
          <p:spPr bwMode="auto">
            <a:xfrm rot="-5400000">
              <a:off x="-30" y="3975"/>
              <a:ext cx="367" cy="0"/>
            </a:xfrm>
            <a:prstGeom prst="line">
              <a:avLst/>
            </a:prstGeom>
            <a:noFill/>
            <a:ln w="28575">
              <a:solidFill>
                <a:srgbClr val="259E4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>
                <a:solidFill>
                  <a:srgbClr val="000000"/>
                </a:solidFill>
              </a:endParaRPr>
            </a:p>
          </p:txBody>
        </p:sp>
      </p:grpSp>
      <p:grpSp>
        <p:nvGrpSpPr>
          <p:cNvPr id="1034" name="Group 38"/>
          <p:cNvGrpSpPr>
            <a:grpSpLocks/>
          </p:cNvGrpSpPr>
          <p:nvPr userDrawn="1"/>
        </p:nvGrpSpPr>
        <p:grpSpPr bwMode="auto">
          <a:xfrm rot="5400000" flipV="1">
            <a:off x="8255550" y="893946"/>
            <a:ext cx="582612" cy="537796"/>
            <a:chOff x="150" y="3791"/>
            <a:chExt cx="367" cy="367"/>
          </a:xfrm>
        </p:grpSpPr>
        <p:sp>
          <p:nvSpPr>
            <p:cNvPr id="1036" name="Line 39"/>
            <p:cNvSpPr>
              <a:spLocks noChangeShapeType="1"/>
            </p:cNvSpPr>
            <p:nvPr userDrawn="1"/>
          </p:nvSpPr>
          <p:spPr bwMode="auto">
            <a:xfrm>
              <a:off x="150" y="4151"/>
              <a:ext cx="367" cy="0"/>
            </a:xfrm>
            <a:prstGeom prst="line">
              <a:avLst/>
            </a:prstGeom>
            <a:noFill/>
            <a:ln w="28575">
              <a:solidFill>
                <a:srgbClr val="259E4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>
                <a:solidFill>
                  <a:srgbClr val="000000"/>
                </a:solidFill>
              </a:endParaRPr>
            </a:p>
          </p:txBody>
        </p:sp>
        <p:sp>
          <p:nvSpPr>
            <p:cNvPr id="1037" name="Line 40"/>
            <p:cNvSpPr>
              <a:spLocks noChangeShapeType="1"/>
            </p:cNvSpPr>
            <p:nvPr userDrawn="1"/>
          </p:nvSpPr>
          <p:spPr bwMode="auto">
            <a:xfrm rot="-5400000">
              <a:off x="-31" y="3975"/>
              <a:ext cx="367" cy="0"/>
            </a:xfrm>
            <a:prstGeom prst="line">
              <a:avLst/>
            </a:prstGeom>
            <a:noFill/>
            <a:ln w="28575">
              <a:solidFill>
                <a:srgbClr val="259E4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it-IT" u="sng">
                <a:solidFill>
                  <a:srgbClr val="000000"/>
                </a:solidFill>
              </a:endParaRPr>
            </a:p>
          </p:txBody>
        </p:sp>
      </p:grpSp>
      <p:pic>
        <p:nvPicPr>
          <p:cNvPr id="1035" name="Picture 21" descr="Amsa_COL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20" y="6359525"/>
            <a:ext cx="6286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597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8397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8397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2pPr>
      <a:lvl3pPr algn="l" defTabSz="8397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3pPr>
      <a:lvl4pPr algn="l" defTabSz="8397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4pPr>
      <a:lvl5pPr algn="l" defTabSz="839788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5pPr>
      <a:lvl6pPr marL="457200" algn="l" defTabSz="839788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6pPr>
      <a:lvl7pPr marL="914400" algn="l" defTabSz="839788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7pPr>
      <a:lvl8pPr marL="1371600" algn="l" defTabSz="839788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8pPr>
      <a:lvl9pPr marL="1828800" algn="l" defTabSz="839788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</a:defRPr>
      </a:lvl9pPr>
    </p:titleStyle>
    <p:bodyStyle>
      <a:lvl1pPr marL="263525" indent="-263525" algn="l" rtl="0" eaLnBrk="0" fontAlgn="base" hangingPunct="0">
        <a:lnSpc>
          <a:spcPts val="2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ヒラギノ角ゴ Pro W3"/>
        </a:defRPr>
      </a:lvl1pPr>
      <a:lvl2pPr marL="714375" indent="-2571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-"/>
        <a:defRPr sz="2000">
          <a:solidFill>
            <a:schemeClr val="tx1"/>
          </a:solidFill>
          <a:latin typeface="+mn-lt"/>
          <a:ea typeface="+mn-ea"/>
          <a:cs typeface="ヒラギノ角ゴ Pro W3"/>
        </a:defRPr>
      </a:lvl2pPr>
      <a:lvl3pPr marL="1077913" indent="-1762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Marlett" pitchFamily="2" charset="2"/>
        <a:buChar char="8"/>
        <a:defRPr sz="1600">
          <a:solidFill>
            <a:schemeClr val="tx1"/>
          </a:solidFill>
          <a:latin typeface="+mn-lt"/>
          <a:ea typeface="+mn-ea"/>
          <a:cs typeface="ヒラギノ角ゴ Pro W3"/>
        </a:defRPr>
      </a:lvl3pPr>
      <a:lvl4pPr marL="1716088" indent="-304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900">
          <a:solidFill>
            <a:schemeClr val="tx1"/>
          </a:solidFill>
          <a:latin typeface="+mn-lt"/>
          <a:ea typeface="+mn-ea"/>
          <a:cs typeface="ヒラギノ角ゴ Pro W3"/>
        </a:defRPr>
      </a:lvl4pPr>
      <a:lvl5pPr marL="2200275" indent="-304800" algn="l" rtl="0" eaLnBrk="0" fontAlgn="base" hangingPunct="0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300">
          <a:solidFill>
            <a:schemeClr val="bg1"/>
          </a:solidFill>
          <a:latin typeface="+mn-lt"/>
          <a:ea typeface="+mn-ea"/>
          <a:cs typeface="ヒラギノ角ゴ Pro W3"/>
        </a:defRPr>
      </a:lvl5pPr>
      <a:lvl6pPr marL="2657475" indent="-304800" algn="l" rtl="0" fontAlgn="base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300">
          <a:solidFill>
            <a:schemeClr val="bg1"/>
          </a:solidFill>
          <a:latin typeface="+mn-lt"/>
          <a:ea typeface="+mn-ea"/>
        </a:defRPr>
      </a:lvl6pPr>
      <a:lvl7pPr marL="3114675" indent="-304800" algn="l" rtl="0" fontAlgn="base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300">
          <a:solidFill>
            <a:schemeClr val="bg1"/>
          </a:solidFill>
          <a:latin typeface="+mn-lt"/>
          <a:ea typeface="+mn-ea"/>
        </a:defRPr>
      </a:lvl7pPr>
      <a:lvl8pPr marL="3571875" indent="-304800" algn="l" rtl="0" fontAlgn="base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300">
          <a:solidFill>
            <a:schemeClr val="bg1"/>
          </a:solidFill>
          <a:latin typeface="+mn-lt"/>
          <a:ea typeface="+mn-ea"/>
        </a:defRPr>
      </a:lvl8pPr>
      <a:lvl9pPr marL="4029075" indent="-304800" algn="l" rtl="0" fontAlgn="base">
        <a:spcBef>
          <a:spcPct val="0"/>
        </a:spcBef>
        <a:spcAft>
          <a:spcPct val="0"/>
        </a:spcAft>
        <a:buClr>
          <a:srgbClr val="FFFF66"/>
        </a:buClr>
        <a:buFont typeface="Marlett" pitchFamily="2" charset="2"/>
        <a:buChar char="8"/>
        <a:defRPr sz="23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980728"/>
            <a:ext cx="7032787" cy="5291874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979712" y="260648"/>
            <a:ext cx="55243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14350" algn="l"/>
              </a:tabLst>
            </a:pPr>
            <a:r>
              <a:rPr lang="it-IT" sz="135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Formazione </a:t>
            </a:r>
            <a:r>
              <a:rPr lang="it-IT" sz="2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personale autista </a:t>
            </a:r>
            <a:r>
              <a:rPr lang="it-IT" sz="21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AMSA 2018   </a:t>
            </a:r>
            <a:endParaRPr lang="it-IT" sz="210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770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08520" y="1048763"/>
            <a:ext cx="885367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5323" indent="-675323">
              <a:spcBef>
                <a:spcPts val="1350"/>
              </a:spcBef>
              <a:spcAft>
                <a:spcPts val="900"/>
              </a:spcAft>
              <a:tabLst>
                <a:tab pos="405289" algn="l"/>
                <a:tab pos="337185" algn="l"/>
              </a:tabLst>
            </a:pPr>
            <a:r>
              <a:rPr lang="it-IT" sz="1350" b="1" kern="0" dirty="0">
                <a:latin typeface="Verdana" panose="020B0604030504040204" pitchFamily="34" charset="0"/>
                <a:cs typeface="Arial" panose="020B0604020202020204" pitchFamily="34" charset="0"/>
              </a:rPr>
              <a:t>			</a:t>
            </a:r>
            <a:r>
              <a:rPr lang="it-IT" sz="1350" kern="0" dirty="0">
                <a:latin typeface="Verdana" panose="020B0604030504040204" pitchFamily="34" charset="0"/>
                <a:cs typeface="Arial" panose="020B0604020202020204" pitchFamily="34" charset="0"/>
              </a:rPr>
              <a:t>Corso Guida Sicura per mezzi pesanti da </a:t>
            </a:r>
            <a:r>
              <a:rPr lang="it-IT" sz="1350" kern="0" dirty="0" smtClean="0">
                <a:latin typeface="Verdana" panose="020B0604030504040204" pitchFamily="34" charset="0"/>
                <a:cs typeface="Arial" panose="020B0604020202020204" pitchFamily="34" charset="0"/>
              </a:rPr>
              <a:t>effettuarsi c/o </a:t>
            </a:r>
            <a:r>
              <a:rPr lang="it-IT" sz="1350" kern="0" dirty="0">
                <a:latin typeface="Verdana" panose="020B0604030504040204" pitchFamily="34" charset="0"/>
                <a:cs typeface="Arial" panose="020B0604020202020204" pitchFamily="34" charset="0"/>
              </a:rPr>
              <a:t>il Centro di Quattroruote a Vairano (PV) con utilizzo del simulatore Mezzi </a:t>
            </a:r>
            <a:r>
              <a:rPr lang="it-IT" sz="1350" kern="0" dirty="0" smtClean="0">
                <a:latin typeface="Verdana" panose="020B0604030504040204" pitchFamily="34" charset="0"/>
                <a:cs typeface="Arial" panose="020B0604020202020204" pitchFamily="34" charset="0"/>
              </a:rPr>
              <a:t>Pesanti, </a:t>
            </a:r>
            <a:r>
              <a:rPr lang="it-IT" sz="1350" kern="0" dirty="0">
                <a:latin typeface="Verdana" panose="020B0604030504040204" pitchFamily="34" charset="0"/>
                <a:cs typeface="Arial" panose="020B0604020202020204" pitchFamily="34" charset="0"/>
              </a:rPr>
              <a:t>del Piazzale Guida Sicura e della pista di </a:t>
            </a:r>
            <a:r>
              <a:rPr lang="it-IT" sz="1350" kern="0" dirty="0" smtClean="0">
                <a:latin typeface="Verdana" panose="020B0604030504040204" pitchFamily="34" charset="0"/>
                <a:cs typeface="Arial" panose="020B0604020202020204" pitchFamily="34" charset="0"/>
              </a:rPr>
              <a:t>Handling alla guida anche di mezzi AMSA</a:t>
            </a:r>
            <a:r>
              <a:rPr lang="it-IT" sz="1350" b="1" kern="0" dirty="0" smtClean="0">
                <a:latin typeface="Verdana" panose="020B0604030504040204" pitchFamily="34" charset="0"/>
                <a:cs typeface="Arial" panose="020B0604020202020204" pitchFamily="34" charset="0"/>
              </a:rPr>
              <a:t>.</a:t>
            </a:r>
            <a:endParaRPr lang="it-IT" sz="1350" b="1" kern="0" dirty="0"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691680" y="260648"/>
            <a:ext cx="552431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14350" algn="l"/>
              </a:tabLst>
            </a:pPr>
            <a:r>
              <a:rPr lang="it-IT" sz="135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10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Formazione </a:t>
            </a:r>
            <a:r>
              <a:rPr lang="it-IT" sz="210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personale autista AMSA 2018   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840325"/>
            <a:ext cx="3451894" cy="1970437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88923"/>
            <a:ext cx="4350277" cy="208241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523201"/>
            <a:ext cx="3653054" cy="426555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38918" y="4642753"/>
            <a:ext cx="841763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50" kern="0" smtClean="0">
                <a:latin typeface="Verdana" panose="020B0604030504040204" pitchFamily="34" charset="0"/>
                <a:cs typeface="Arial" panose="020B0604020202020204" pitchFamily="34" charset="0"/>
              </a:rPr>
              <a:t>Ogni </a:t>
            </a:r>
            <a:r>
              <a:rPr lang="it-IT" sz="1350" kern="0" dirty="0" smtClean="0">
                <a:latin typeface="Verdana" panose="020B0604030504040204" pitchFamily="34" charset="0"/>
                <a:cs typeface="Arial" panose="020B0604020202020204" pitchFamily="34" charset="0"/>
              </a:rPr>
              <a:t>formazione ha </a:t>
            </a:r>
            <a:r>
              <a:rPr lang="it-IT" sz="1350" kern="0" dirty="0">
                <a:latin typeface="Verdana" panose="020B0604030504040204" pitchFamily="34" charset="0"/>
                <a:cs typeface="Arial" panose="020B0604020202020204" pitchFamily="34" charset="0"/>
              </a:rPr>
              <a:t>durata </a:t>
            </a:r>
            <a:r>
              <a:rPr lang="it-IT" sz="1350" kern="0" dirty="0" smtClean="0">
                <a:latin typeface="Verdana" panose="020B0604030504040204" pitchFamily="34" charset="0"/>
                <a:cs typeface="Arial" panose="020B0604020202020204" pitchFamily="34" charset="0"/>
              </a:rPr>
              <a:t>giornaliera e prevede la partecipazione di n° 20 autisti.</a:t>
            </a:r>
          </a:p>
          <a:p>
            <a:r>
              <a:rPr lang="it-IT" sz="1350" kern="0" dirty="0" smtClean="0">
                <a:latin typeface="Verdana" panose="020B0604030504040204" pitchFamily="34" charset="0"/>
                <a:cs typeface="Arial" panose="020B0604020202020204" pitchFamily="34" charset="0"/>
              </a:rPr>
              <a:t>Nel </a:t>
            </a:r>
            <a:r>
              <a:rPr lang="it-IT" sz="1350" kern="0" dirty="0">
                <a:latin typeface="Verdana" panose="020B0604030504040204" pitchFamily="34" charset="0"/>
                <a:cs typeface="Arial" panose="020B0604020202020204" pitchFamily="34" charset="0"/>
              </a:rPr>
              <a:t>2018 sono previste un totale di n° 10 sessioni.</a:t>
            </a:r>
            <a:endParaRPr lang="it-IT" sz="1350" dirty="0"/>
          </a:p>
        </p:txBody>
      </p:sp>
    </p:spTree>
    <p:extLst>
      <p:ext uri="{BB962C8B-B14F-4D97-AF65-F5344CB8AC3E}">
        <p14:creationId xmlns:p14="http://schemas.microsoft.com/office/powerpoint/2010/main" val="24704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892480" cy="720080"/>
          </a:xfrm>
        </p:spPr>
        <p:txBody>
          <a:bodyPr>
            <a:normAutofit fontScale="90000"/>
          </a:bodyPr>
          <a:lstStyle/>
          <a:p>
            <a:r>
              <a:rPr lang="it-IT" sz="2100" b="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DST </a:t>
            </a:r>
            <a:r>
              <a:rPr lang="it-IT" sz="2100" b="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presente per </a:t>
            </a:r>
            <a:r>
              <a:rPr lang="it-IT" sz="2100" b="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analisi </a:t>
            </a:r>
            <a:r>
              <a:rPr lang="it-IT" sz="2100" b="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dello stile di </a:t>
            </a:r>
            <a:r>
              <a:rPr lang="it-IT" sz="2100" b="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guida </a:t>
            </a:r>
            <a:r>
              <a:rPr lang="it-IT" sz="2100" b="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 n° 450 </a:t>
            </a:r>
            <a:r>
              <a:rPr lang="it-IT" sz="2100" b="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mezzi </a:t>
            </a:r>
            <a:r>
              <a:rPr lang="it-IT" sz="2100" b="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parco AMSA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908721"/>
            <a:ext cx="6264696" cy="3445872"/>
          </a:xfrm>
          <a:prstGeom prst="rect">
            <a:avLst/>
          </a:prstGeom>
        </p:spPr>
      </p:pic>
      <p:sp>
        <p:nvSpPr>
          <p:cNvPr id="4" name="Titolo 1"/>
          <p:cNvSpPr txBox="1">
            <a:spLocks/>
          </p:cNvSpPr>
          <p:nvPr/>
        </p:nvSpPr>
        <p:spPr bwMode="gray">
          <a:xfrm>
            <a:off x="583497" y="5589240"/>
            <a:ext cx="8892480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6800" tIns="46800" rIns="46800" bIns="46800" numCol="1" anchor="b" anchorCtr="0" compatLnSpc="1">
            <a:prstTxWarp prst="textNoShape">
              <a:avLst/>
            </a:prstTxWarp>
            <a:normAutofit/>
          </a:bodyPr>
          <a:lstStyle>
            <a:lvl1pPr algn="l" defTabSz="8397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397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algn="l" defTabSz="8397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algn="l" defTabSz="8397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algn="l" defTabSz="8397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defTabSz="8397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8397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8397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8397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endParaRPr lang="it-IT" sz="2100" b="0" kern="0" dirty="0">
              <a:solidFill>
                <a:srgbClr val="00B0F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1" y="4800950"/>
            <a:ext cx="5145580" cy="1464138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999833" y="4408959"/>
            <a:ext cx="30412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asi principali </a:t>
            </a:r>
            <a:r>
              <a:rPr lang="it-IT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9753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07704" y="293492"/>
            <a:ext cx="5040560" cy="458788"/>
          </a:xfrm>
        </p:spPr>
        <p:txBody>
          <a:bodyPr/>
          <a:lstStyle/>
          <a:p>
            <a:r>
              <a:rPr lang="it-IT" sz="2100" b="0" dirty="0" smtClean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GPRS </a:t>
            </a:r>
            <a:r>
              <a:rPr lang="it-IT" sz="2100" b="0" dirty="0">
                <a:solidFill>
                  <a:srgbClr val="00B0F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 sistema tracciamento veicolare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7D7DE-7133-405F-AADE-8CEE35767032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  <p:pic>
        <p:nvPicPr>
          <p:cNvPr id="5" name="Immagine 8" descr="Immagine 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6" b="8844"/>
          <a:stretch>
            <a:fillRect/>
          </a:stretch>
        </p:blipFill>
        <p:spPr bwMode="auto">
          <a:xfrm>
            <a:off x="464885" y="1052736"/>
            <a:ext cx="5006495" cy="2502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9" descr="Sala Operativa Centra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9"/>
          <a:stretch>
            <a:fillRect/>
          </a:stretch>
        </p:blipFill>
        <p:spPr bwMode="auto">
          <a:xfrm>
            <a:off x="464885" y="4048080"/>
            <a:ext cx="2408067" cy="214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4" t="19810" r="37782" b="16734"/>
          <a:stretch>
            <a:fillRect/>
          </a:stretch>
        </p:blipFill>
        <p:spPr bwMode="auto">
          <a:xfrm>
            <a:off x="3037778" y="4048080"/>
            <a:ext cx="2321515" cy="2112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5652120" y="1523768"/>
            <a:ext cx="29440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9FDA"/>
              </a:buClr>
            </a:pPr>
            <a:r>
              <a:rPr lang="it-IT" altLang="it-I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Dalla sala operativa è possibile rilevare </a:t>
            </a:r>
            <a:r>
              <a:rPr lang="it-IT" altLang="it-IT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posizioni e dati caratteristici dei mezzi </a:t>
            </a:r>
            <a:r>
              <a:rPr lang="it-IT" altLang="it-I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operativi grazie al funzionamento di un dispositivo GPRS, allestito su </a:t>
            </a:r>
            <a:r>
              <a:rPr lang="it-IT" altLang="it-IT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n°1000 </a:t>
            </a:r>
            <a:r>
              <a:rPr lang="it-IT" altLang="it-IT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mezzi </a:t>
            </a:r>
            <a:r>
              <a:rPr lang="it-IT" altLang="it-I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parco AMSA. </a:t>
            </a:r>
            <a:endParaRPr lang="it-IT" altLang="it-IT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599" y="4072325"/>
            <a:ext cx="2893459" cy="21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1AEF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36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4472" y="433532"/>
            <a:ext cx="8145018" cy="633101"/>
          </a:xfrm>
        </p:spPr>
        <p:txBody>
          <a:bodyPr>
            <a:normAutofit fontScale="90000"/>
          </a:bodyPr>
          <a:lstStyle/>
          <a:p>
            <a:pPr algn="ctr"/>
            <a:r>
              <a:rPr lang="it-IT" sz="21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Telecamera per visione laterale (opposto a lato guida) su n° 43 nuovi mezzi. 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97D7DE-7133-405F-AADE-8CEE35767032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762" y="1889560"/>
            <a:ext cx="1837333" cy="326637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506" y="1586363"/>
            <a:ext cx="1806835" cy="3212151"/>
          </a:xfrm>
          <a:prstGeom prst="rect">
            <a:avLst/>
          </a:prstGeom>
        </p:spPr>
      </p:pic>
      <p:sp>
        <p:nvSpPr>
          <p:cNvPr id="11" name="Freccia circolare in su 10"/>
          <p:cNvSpPr/>
          <p:nvPr/>
        </p:nvSpPr>
        <p:spPr bwMode="auto">
          <a:xfrm rot="20663790">
            <a:off x="2164235" y="4052692"/>
            <a:ext cx="2171949" cy="606347"/>
          </a:xfrm>
          <a:prstGeom prst="curvedUpArrow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5100" tIns="34290" rIns="35100" bIns="34290" numCol="1" rtlCol="0" anchor="ctr" anchorCtr="0" compatLnSpc="1">
            <a:prstTxWarp prst="textNoShape">
              <a:avLst/>
            </a:prstTxWarp>
          </a:bodyPr>
          <a:lstStyle/>
          <a:p>
            <a:pPr marL="130969" indent="-130969" algn="ctr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it-IT" sz="1350" u="sng">
              <a:latin typeface="Verdana" pitchFamily="34" charset="0"/>
              <a:ea typeface="ヒラギノ角ゴ Pro W3" pitchFamily="100" charset="-128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0" t="-797" r="9941" b="797"/>
          <a:stretch/>
        </p:blipFill>
        <p:spPr>
          <a:xfrm>
            <a:off x="5136517" y="3219549"/>
            <a:ext cx="2796619" cy="2272633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 bwMode="gray">
          <a:xfrm>
            <a:off x="5631672" y="2654769"/>
            <a:ext cx="1806307" cy="404261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35100" tIns="35100" rIns="35100" bIns="35100" numCol="1" anchor="b" anchorCtr="0" compatLnSpc="1">
            <a:prstTxWarp prst="textNoShape">
              <a:avLst/>
            </a:prstTxWarp>
          </a:bodyPr>
          <a:lstStyle>
            <a:lvl1pPr algn="l" defTabSz="8397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8397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2pPr>
            <a:lvl3pPr algn="l" defTabSz="8397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3pPr>
            <a:lvl4pPr algn="l" defTabSz="8397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4pPr>
            <a:lvl5pPr algn="l" defTabSz="839788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5pPr>
            <a:lvl6pPr marL="457200" algn="l" defTabSz="8397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6pPr>
            <a:lvl7pPr marL="914400" algn="l" defTabSz="8397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7pPr>
            <a:lvl8pPr marL="1371600" algn="l" defTabSz="8397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8pPr>
            <a:lvl9pPr marL="1828800" algn="l" defTabSz="839788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/>
            <a:r>
              <a:rPr lang="it-IT" sz="900" dirty="0"/>
              <a:t>Visione del lato </a:t>
            </a:r>
            <a:r>
              <a:rPr lang="it-IT" sz="900" dirty="0" err="1"/>
              <a:t>sx</a:t>
            </a:r>
            <a:r>
              <a:rPr lang="it-IT" sz="900" dirty="0"/>
              <a:t> da monitor in cabina  </a:t>
            </a:r>
            <a:endParaRPr lang="it-IT" sz="1350" dirty="0"/>
          </a:p>
        </p:txBody>
      </p:sp>
      <p:cxnSp>
        <p:nvCxnSpPr>
          <p:cNvPr id="10" name="Connettore 2 9"/>
          <p:cNvCxnSpPr>
            <a:stCxn id="9" idx="2"/>
          </p:cNvCxnSpPr>
          <p:nvPr/>
        </p:nvCxnSpPr>
        <p:spPr bwMode="auto">
          <a:xfrm flipH="1">
            <a:off x="6287486" y="3059030"/>
            <a:ext cx="247340" cy="985246"/>
          </a:xfrm>
          <a:prstGeom prst="straightConnector1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83818637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1"/>
  <p:tag name="MULTI-LINE" val="false"/>
  <p:tag name="TEXT" val="Action Title:"/>
  <p:tag name="FILL" val="true"/>
  <p:tag name="OPTIONAL" val="false"/>
  <p:tag name="NAME" val="Title1"/>
  <p:tag name="HEIGHT" val="1"/>
  <p:tag name="INDENTED" val="false"/>
  <p:tag name="CAPTION HEIGHT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DER" val="3"/>
  <p:tag name="MULTI-LINE" val="true"/>
  <p:tag name="TEXT" val="&amp;Notes and Sources:"/>
  <p:tag name="FILL" val="false"/>
  <p:tag name="OPTIONAL" val="true"/>
  <p:tag name="NAME" val="Notes"/>
  <p:tag name="HEIGHT" val="5"/>
  <p:tag name="INDENTED" val="false"/>
  <p:tag name="CAPTION HEIGHT" val="2"/>
</p:tagLst>
</file>

<file path=ppt/theme/theme1.xml><?xml version="1.0" encoding="utf-8"?>
<a:theme xmlns:a="http://schemas.openxmlformats.org/drawingml/2006/main" name="White title page">
  <a:themeElements>
    <a:clrScheme name="White title page 8">
      <a:dk1>
        <a:srgbClr val="000000"/>
      </a:dk1>
      <a:lt1>
        <a:srgbClr val="B2B2B2"/>
      </a:lt1>
      <a:dk2>
        <a:srgbClr val="FFFFFF"/>
      </a:dk2>
      <a:lt2>
        <a:srgbClr val="000000"/>
      </a:lt2>
      <a:accent1>
        <a:srgbClr val="99CCFF"/>
      </a:accent1>
      <a:accent2>
        <a:srgbClr val="FFE433"/>
      </a:accent2>
      <a:accent3>
        <a:srgbClr val="D5D5D5"/>
      </a:accent3>
      <a:accent4>
        <a:srgbClr val="000000"/>
      </a:accent4>
      <a:accent5>
        <a:srgbClr val="CAE2FF"/>
      </a:accent5>
      <a:accent6>
        <a:srgbClr val="E7CF2D"/>
      </a:accent6>
      <a:hlink>
        <a:srgbClr val="000000"/>
      </a:hlink>
      <a:folHlink>
        <a:srgbClr val="CC0000"/>
      </a:folHlink>
    </a:clrScheme>
    <a:fontScheme name="White title page">
      <a:majorFont>
        <a:latin typeface="Verdana"/>
        <a:ea typeface=""/>
        <a:cs typeface=""/>
      </a:majorFont>
      <a:minorFont>
        <a:latin typeface="Verdana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1AEF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6800" tIns="45720" rIns="46800" bIns="45720" numCol="1" anchor="ctr" anchorCtr="0" compatLnSpc="1">
        <a:prstTxWarp prst="textNoShape">
          <a:avLst/>
        </a:prstTxWarp>
      </a:bodyPr>
      <a:lstStyle>
        <a:defPPr marL="174625" marR="0" indent="-17462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ヒラギノ角ゴ Pro W3" pitchFamily="10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1AEF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46800" tIns="45720" rIns="46800" bIns="45720" numCol="1" anchor="ctr" anchorCtr="0" compatLnSpc="1">
        <a:prstTxWarp prst="textNoShape">
          <a:avLst/>
        </a:prstTxWarp>
      </a:bodyPr>
      <a:lstStyle>
        <a:defPPr marL="174625" marR="0" indent="-174625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it-IT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ヒラギノ角ゴ Pro W3" pitchFamily="100" charset="-128"/>
          </a:defRPr>
        </a:defPPr>
      </a:lstStyle>
    </a:lnDef>
  </a:objectDefaults>
  <a:extraClrSchemeLst>
    <a:extraClrScheme>
      <a:clrScheme name="White title pag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title pag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title page 8">
        <a:dk1>
          <a:srgbClr val="000000"/>
        </a:dk1>
        <a:lt1>
          <a:srgbClr val="B2B2B2"/>
        </a:lt1>
        <a:dk2>
          <a:srgbClr val="FFFFFF"/>
        </a:dk2>
        <a:lt2>
          <a:srgbClr val="000000"/>
        </a:lt2>
        <a:accent1>
          <a:srgbClr val="99CCFF"/>
        </a:accent1>
        <a:accent2>
          <a:srgbClr val="FFE433"/>
        </a:accent2>
        <a:accent3>
          <a:srgbClr val="D5D5D5"/>
        </a:accent3>
        <a:accent4>
          <a:srgbClr val="000000"/>
        </a:accent4>
        <a:accent5>
          <a:srgbClr val="CAE2FF"/>
        </a:accent5>
        <a:accent6>
          <a:srgbClr val="E7CF2D"/>
        </a:accent6>
        <a:hlink>
          <a:srgbClr val="000000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B2B2B2"/>
    </a:lt1>
    <a:dk2>
      <a:srgbClr val="FFFFFF"/>
    </a:dk2>
    <a:lt2>
      <a:srgbClr val="000000"/>
    </a:lt2>
    <a:accent1>
      <a:srgbClr val="99CCFF"/>
    </a:accent1>
    <a:accent2>
      <a:srgbClr val="FFCC33"/>
    </a:accent2>
    <a:accent3>
      <a:srgbClr val="D5D5D5"/>
    </a:accent3>
    <a:accent4>
      <a:srgbClr val="000000"/>
    </a:accent4>
    <a:accent5>
      <a:srgbClr val="CAE2FF"/>
    </a:accent5>
    <a:accent6>
      <a:srgbClr val="E7B92D"/>
    </a:accent6>
    <a:hlink>
      <a:srgbClr val="000000"/>
    </a:hlink>
    <a:folHlink>
      <a:srgbClr val="CC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121</Words>
  <Application>Microsoft Office PowerPoint</Application>
  <PresentationFormat>Presentazione su schermo (4:3)</PresentationFormat>
  <Paragraphs>13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1" baseType="lpstr">
      <vt:lpstr>Arial</vt:lpstr>
      <vt:lpstr>Marlett</vt:lpstr>
      <vt:lpstr>Times New Roman</vt:lpstr>
      <vt:lpstr>Verdana</vt:lpstr>
      <vt:lpstr>ヒラギノ角ゴ Pro W3</vt:lpstr>
      <vt:lpstr>White title page</vt:lpstr>
      <vt:lpstr>Presentazione standard di PowerPoint</vt:lpstr>
      <vt:lpstr>Presentazione standard di PowerPoint</vt:lpstr>
      <vt:lpstr>DST presente per analisi dello stile di guida su n° 450 mezzi a parco AMSA</vt:lpstr>
      <vt:lpstr>GPRS per sistema tracciamento veicolare</vt:lpstr>
      <vt:lpstr>Telecamera per visione laterale (opposto a lato guida) su n° 43 nuovi mezzi. </vt:lpstr>
    </vt:vector>
  </TitlesOfParts>
  <Company>A2A S.p.A.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Innovazione mezzi e organizzazione della manutenzione sperimentazione nuovi orari d’officina Polo Ovest</dc:title>
  <dc:creator>Colombo Mauro</dc:creator>
  <cp:lastModifiedBy>Terenghi Roberto</cp:lastModifiedBy>
  <cp:revision>23</cp:revision>
  <cp:lastPrinted>2016-11-14T11:44:34Z</cp:lastPrinted>
  <dcterms:created xsi:type="dcterms:W3CDTF">2016-03-30T10:02:25Z</dcterms:created>
  <dcterms:modified xsi:type="dcterms:W3CDTF">2018-01-30T18:51:29Z</dcterms:modified>
</cp:coreProperties>
</file>